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9" r:id="rId2"/>
    <p:sldId id="303" r:id="rId3"/>
    <p:sldId id="314" r:id="rId4"/>
    <p:sldId id="305" r:id="rId5"/>
    <p:sldId id="284" r:id="rId6"/>
    <p:sldId id="294" r:id="rId7"/>
    <p:sldId id="306" r:id="rId8"/>
    <p:sldId id="295" r:id="rId9"/>
    <p:sldId id="296" r:id="rId10"/>
    <p:sldId id="308" r:id="rId11"/>
    <p:sldId id="313" r:id="rId12"/>
    <p:sldId id="312" r:id="rId1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54E9"/>
    <a:srgbClr val="EF5F5F"/>
    <a:srgbClr val="FDDEEB"/>
    <a:srgbClr val="FFFAC2"/>
    <a:srgbClr val="D34CD6"/>
    <a:srgbClr val="FCDFDC"/>
    <a:srgbClr val="FFFBCD"/>
    <a:srgbClr val="FFF789"/>
    <a:srgbClr val="E07235"/>
    <a:srgbClr val="D8F3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54" autoAdjust="0"/>
    <p:restoredTop sz="94249" autoAdjust="0"/>
  </p:normalViewPr>
  <p:slideViewPr>
    <p:cSldViewPr snapToGrid="0">
      <p:cViewPr varScale="1">
        <p:scale>
          <a:sx n="81" d="100"/>
          <a:sy n="81" d="100"/>
        </p:scale>
        <p:origin x="53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19/04/2024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D2E422-42A8-4A7B-87CD-13A088DD628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437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4423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0180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19-Apr-24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9449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19-Apr-24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89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  <p:sldLayoutId id="2147483692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5" Type="http://schemas.openxmlformats.org/officeDocument/2006/relationships/image" Target="../media/image24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microsoft.com/office/2007/relationships/hdphoto" Target="../media/hdphoto4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5.wdp"/><Relationship Id="rId7" Type="http://schemas.openxmlformats.org/officeDocument/2006/relationships/image" Target="../media/image2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5" Type="http://schemas.microsoft.com/office/2007/relationships/hdphoto" Target="../media/hdphoto6.wdp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801" y="0"/>
            <a:ext cx="12296649" cy="690205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87600" y="838201"/>
            <a:ext cx="7569200" cy="785007"/>
          </a:xfrm>
          <a:prstGeom prst="rect">
            <a:avLst/>
          </a:prstGeom>
        </p:spPr>
        <p:txBody>
          <a:bodyPr wrap="square" lIns="66343" tIns="33171" rIns="66343" bIns="33171">
            <a:spAutoFit/>
          </a:bodyPr>
          <a:lstStyle/>
          <a:p>
            <a:pPr algn="ctr" defTabSz="914158"/>
            <a:endParaRPr lang="en-US" sz="2333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158"/>
            <a:r>
              <a:rPr lang="en-US" sz="2333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 TIỂU HỌC THỊ TRẤN 2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876800" y="1600200"/>
            <a:ext cx="2895600" cy="1059"/>
          </a:xfrm>
          <a:prstGeom prst="line">
            <a:avLst/>
          </a:prstGeom>
          <a:ln>
            <a:solidFill>
              <a:schemeClr val="tx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-379171" y="2574579"/>
            <a:ext cx="12759582" cy="175289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Button">
              <a:avLst/>
            </a:prstTxWarp>
            <a:spAutoFit/>
          </a:bodyPr>
          <a:lstStyle/>
          <a:p>
            <a:pPr algn="ctr"/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F5F5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QUÝ THẦY</a:t>
            </a:r>
          </a:p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F5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VỀ DỰ GIỜ, THĂM LỚP 2A1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58394" y="5767395"/>
            <a:ext cx="5268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endParaRPr lang="en-US" sz="2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66336" y="4327478"/>
            <a:ext cx="52685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</a:t>
            </a:r>
          </a:p>
        </p:txBody>
      </p:sp>
    </p:spTree>
    <p:extLst>
      <p:ext uri="{BB962C8B-B14F-4D97-AF65-F5344CB8AC3E}">
        <p14:creationId xmlns:p14="http://schemas.microsoft.com/office/powerpoint/2010/main" val="4070207921"/>
      </p:ext>
    </p:extLst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4831" y="2103367"/>
            <a:ext cx="682475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4400" b="1" dirty="0">
                <a:solidFill>
                  <a:srgbClr val="79C24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HOẠT ĐỘNG VẬN DỤNG</a:t>
            </a:r>
            <a:endParaRPr lang="zh-CN" altLang="en-US" sz="4400" b="1" dirty="0">
              <a:solidFill>
                <a:srgbClr val="79C245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" name="TextBox 2"/>
          <p:cNvSpPr txBox="1"/>
          <p:nvPr/>
        </p:nvSpPr>
        <p:spPr>
          <a:xfrm rot="10800000" flipH="1" flipV="1">
            <a:off x="3050175" y="404842"/>
            <a:ext cx="58978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Thứ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năm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ngày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 25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tháng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 01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năm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 2024</a:t>
            </a:r>
          </a:p>
          <a:p>
            <a:pPr algn="ctr">
              <a:defRPr/>
            </a:pP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Môn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: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Toán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  <a:sym typeface="微软雅黑"/>
            </a:endParaRPr>
          </a:p>
          <a:p>
            <a:pPr algn="ctr">
              <a:defRPr/>
            </a:pPr>
            <a:r>
              <a:rPr lang="en-US" altLang="zh-CN" sz="3200" b="1" dirty="0" err="1">
                <a:solidFill>
                  <a:srgbClr val="EF5F5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3200" b="1" dirty="0">
                <a:solidFill>
                  <a:srgbClr val="EF5F5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 43: </a:t>
            </a:r>
            <a:r>
              <a:rPr lang="en-US" altLang="zh-CN" sz="3200" b="1" dirty="0" err="1">
                <a:solidFill>
                  <a:srgbClr val="EF5F5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Bảng</a:t>
            </a:r>
            <a:r>
              <a:rPr lang="en-US" altLang="zh-CN" sz="3200" b="1" dirty="0">
                <a:solidFill>
                  <a:srgbClr val="EF5F5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 chia 2 (</a:t>
            </a:r>
            <a:r>
              <a:rPr lang="en-US" altLang="zh-CN" sz="3200" b="1" dirty="0" err="1">
                <a:solidFill>
                  <a:srgbClr val="EF5F5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tiết</a:t>
            </a:r>
            <a:r>
              <a:rPr lang="en-US" altLang="zh-CN" sz="3200" b="1" dirty="0">
                <a:solidFill>
                  <a:srgbClr val="EF5F5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 1) </a:t>
            </a:r>
            <a:endParaRPr lang="zh-CN" altLang="en-US" sz="3200" b="1" dirty="0">
              <a:solidFill>
                <a:srgbClr val="EF5F5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4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2"/>
            <a:ext cx="2062063" cy="206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9310070" y="3976070"/>
            <a:ext cx="2881229" cy="288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1">
            <a:extLst>
              <a:ext uri="{FF2B5EF4-FFF2-40B4-BE49-F238E27FC236}">
                <a16:creationId xmlns:a16="http://schemas.microsoft.com/office/drawing/2014/main" id="{F91B7652-1A43-4852-AB5E-0C39343DCA52}"/>
              </a:ext>
            </a:extLst>
          </p:cNvPr>
          <p:cNvGrpSpPr/>
          <p:nvPr/>
        </p:nvGrpSpPr>
        <p:grpSpPr>
          <a:xfrm>
            <a:off x="525294" y="4443812"/>
            <a:ext cx="8784075" cy="2258127"/>
            <a:chOff x="-53293" y="2190760"/>
            <a:chExt cx="9211855" cy="2951064"/>
          </a:xfrm>
        </p:grpSpPr>
        <p:pic>
          <p:nvPicPr>
            <p:cNvPr id="7" name="10">
              <a:extLst>
                <a:ext uri="{FF2B5EF4-FFF2-40B4-BE49-F238E27FC236}">
                  <a16:creationId xmlns:a16="http://schemas.microsoft.com/office/drawing/2014/main" id="{CD9DD4C0-AF4B-4FE1-A3E1-388DA0217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8" name="13">
              <a:extLst>
                <a:ext uri="{FF2B5EF4-FFF2-40B4-BE49-F238E27FC236}">
                  <a16:creationId xmlns:a16="http://schemas.microsoft.com/office/drawing/2014/main" id="{4EA58876-3131-4127-8EF3-6DF6D95EF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id="{6CE6C008-AB85-4086-B124-DE7BDF8BE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649647" y="3049296"/>
            <a:ext cx="69915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CHƠI TRÒ CHƠI: “Ong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đi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tìm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nhụy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”</a:t>
            </a:r>
            <a:endParaRPr lang="zh-CN" alt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252811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ardrop 5"/>
          <p:cNvSpPr/>
          <p:nvPr/>
        </p:nvSpPr>
        <p:spPr>
          <a:xfrm rot="8093569">
            <a:off x="6957667" y="2900942"/>
            <a:ext cx="891219" cy="987246"/>
          </a:xfrm>
          <a:prstGeom prst="teardrop">
            <a:avLst>
              <a:gd name="adj" fmla="val 110149"/>
            </a:avLst>
          </a:prstGeom>
          <a:solidFill>
            <a:srgbClr val="EB54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6104982" y="3056557"/>
            <a:ext cx="2592122" cy="2380661"/>
            <a:chOff x="2081947" y="1374783"/>
            <a:chExt cx="2592122" cy="2380661"/>
          </a:xfrm>
        </p:grpSpPr>
        <p:sp>
          <p:nvSpPr>
            <p:cNvPr id="2" name="Teardrop 1"/>
            <p:cNvSpPr/>
            <p:nvPr/>
          </p:nvSpPr>
          <p:spPr>
            <a:xfrm rot="4688841">
              <a:off x="2017102" y="1603549"/>
              <a:ext cx="1063454" cy="933763"/>
            </a:xfrm>
            <a:prstGeom prst="teardrop">
              <a:avLst/>
            </a:prstGeom>
            <a:solidFill>
              <a:srgbClr val="EB54E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 flipH="1">
              <a:off x="2297647" y="1825783"/>
              <a:ext cx="7095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4</a:t>
              </a:r>
            </a:p>
          </p:txBody>
        </p:sp>
        <p:sp>
          <p:nvSpPr>
            <p:cNvPr id="4" name="Teardrop 3"/>
            <p:cNvSpPr/>
            <p:nvPr/>
          </p:nvSpPr>
          <p:spPr>
            <a:xfrm>
              <a:off x="2196185" y="2585107"/>
              <a:ext cx="1063454" cy="885752"/>
            </a:xfrm>
            <a:prstGeom prst="teardrop">
              <a:avLst/>
            </a:prstGeom>
            <a:solidFill>
              <a:srgbClr val="EB54E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ardrop 4"/>
            <p:cNvSpPr/>
            <p:nvPr/>
          </p:nvSpPr>
          <p:spPr>
            <a:xfrm rot="16200000">
              <a:off x="3150392" y="2809016"/>
              <a:ext cx="1063454" cy="829402"/>
            </a:xfrm>
            <a:prstGeom prst="teardrop">
              <a:avLst/>
            </a:prstGeom>
            <a:solidFill>
              <a:srgbClr val="EB54E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ardrop 6"/>
            <p:cNvSpPr/>
            <p:nvPr/>
          </p:nvSpPr>
          <p:spPr>
            <a:xfrm rot="12650356">
              <a:off x="3610615" y="1958509"/>
              <a:ext cx="1063454" cy="893472"/>
            </a:xfrm>
            <a:prstGeom prst="teardrop">
              <a:avLst/>
            </a:prstGeom>
            <a:solidFill>
              <a:srgbClr val="EB54E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Connector 7"/>
            <p:cNvSpPr/>
            <p:nvPr/>
          </p:nvSpPr>
          <p:spPr>
            <a:xfrm>
              <a:off x="2900311" y="2032842"/>
              <a:ext cx="811763" cy="803852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 flipH="1">
              <a:off x="3007241" y="1374783"/>
              <a:ext cx="801361" cy="6624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2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 flipH="1">
              <a:off x="3742022" y="2074249"/>
              <a:ext cx="7095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5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 flipH="1">
              <a:off x="3324519" y="2874442"/>
              <a:ext cx="7095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 flipH="1">
              <a:off x="2326249" y="2797275"/>
              <a:ext cx="7095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6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412623" y="3412307"/>
            <a:ext cx="169682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8 : 2 =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79504" y="2330396"/>
            <a:ext cx="177594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4 : 2 =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97104" y="3676418"/>
            <a:ext cx="177594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10 : 2 =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55627" y="4479049"/>
            <a:ext cx="177594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12 : 2 =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14250" y="4871784"/>
            <a:ext cx="177594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2 : 2 =</a:t>
            </a:r>
          </a:p>
        </p:txBody>
      </p:sp>
      <p:sp>
        <p:nvSpPr>
          <p:cNvPr id="21" name="TextBox 20"/>
          <p:cNvSpPr txBox="1"/>
          <p:nvPr/>
        </p:nvSpPr>
        <p:spPr>
          <a:xfrm rot="10800000" flipH="1" flipV="1">
            <a:off x="3050175" y="404842"/>
            <a:ext cx="58978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Thứ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năm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ngày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 25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tháng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 01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năm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 2024</a:t>
            </a:r>
          </a:p>
          <a:p>
            <a:pPr algn="ctr">
              <a:defRPr/>
            </a:pP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Môn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: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Toán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  <a:sym typeface="微软雅黑"/>
            </a:endParaRPr>
          </a:p>
          <a:p>
            <a:pPr algn="ctr">
              <a:defRPr/>
            </a:pPr>
            <a:r>
              <a:rPr lang="en-US" altLang="zh-CN" sz="3200" b="1" dirty="0" err="1">
                <a:solidFill>
                  <a:srgbClr val="EF5F5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3200" b="1" dirty="0">
                <a:solidFill>
                  <a:srgbClr val="EF5F5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 43: </a:t>
            </a:r>
            <a:r>
              <a:rPr lang="en-US" altLang="zh-CN" sz="3200" b="1" dirty="0" err="1">
                <a:solidFill>
                  <a:srgbClr val="EF5F5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Bảng</a:t>
            </a:r>
            <a:r>
              <a:rPr lang="en-US" altLang="zh-CN" sz="3200" b="1" dirty="0">
                <a:solidFill>
                  <a:srgbClr val="EF5F5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 chia 2 (</a:t>
            </a:r>
            <a:r>
              <a:rPr lang="en-US" altLang="zh-CN" sz="3200" b="1" dirty="0" err="1">
                <a:solidFill>
                  <a:srgbClr val="EF5F5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tiết</a:t>
            </a:r>
            <a:r>
              <a:rPr lang="en-US" altLang="zh-CN" sz="3200" b="1" dirty="0">
                <a:solidFill>
                  <a:srgbClr val="EF5F5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 1) </a:t>
            </a:r>
            <a:endParaRPr lang="zh-CN" altLang="en-US" sz="3200" b="1" dirty="0">
              <a:solidFill>
                <a:srgbClr val="EF5F5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25839" y="1603573"/>
            <a:ext cx="51399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79C24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HOẠT ĐỘNG VẬN DỤNG</a:t>
            </a:r>
            <a:endParaRPr lang="zh-CN" altLang="en-US" sz="3200" b="1" dirty="0">
              <a:solidFill>
                <a:srgbClr val="79C245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9555" y="2243628"/>
            <a:ext cx="52861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CHƠI TRÒ CHƠI: “Ong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đi</a:t>
            </a: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tìm</a:t>
            </a: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nhụy</a:t>
            </a: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”</a:t>
            </a:r>
            <a:endParaRPr lang="zh-CN" alt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76148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12192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5144" y="2715383"/>
            <a:ext cx="6941712" cy="144655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lnSpc>
                <a:spcPct val="200000"/>
              </a:lnSpc>
              <a:defRPr/>
            </a:pPr>
            <a:r>
              <a:rPr lang="en-US" sz="8000" b="1" dirty="0">
                <a:ln/>
                <a:solidFill>
                  <a:srgbClr val="00B050"/>
                </a:solidFill>
                <a:latin typeface="UTM Alexander" panose="02040603050506020204" pitchFamily="18" charset="0"/>
              </a:rPr>
              <a:t>XIN CHÂN THÀNH CẢM ƠN QUÝ THẦY CÔ</a:t>
            </a:r>
          </a:p>
          <a:p>
            <a:pPr algn="ctr">
              <a:lnSpc>
                <a:spcPct val="200000"/>
              </a:lnSpc>
              <a:defRPr/>
            </a:pPr>
            <a:r>
              <a:rPr lang="en-US" sz="8000" b="1" dirty="0">
                <a:ln/>
                <a:solidFill>
                  <a:srgbClr val="00B050"/>
                </a:solidFill>
                <a:latin typeface="UTM Alexander" panose="02040603050506020204" pitchFamily="18" charset="0"/>
              </a:rPr>
              <a:t>VÀ CÁC EM HỌC SINH!</a:t>
            </a:r>
            <a:endParaRPr lang="vi-VN" sz="8000" b="1" dirty="0">
              <a:ln/>
              <a:solidFill>
                <a:srgbClr val="00B05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3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42242" y="5107416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9343" y="4254759"/>
            <a:ext cx="2495392" cy="2223796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41258" y="2432383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45994" y="2235855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27992"/>
            <a:ext cx="3650023" cy="2221998"/>
          </a:xfrm>
          <a:prstGeom prst="rect">
            <a:avLst/>
          </a:prstGeom>
        </p:spPr>
      </p:pic>
      <p:sp>
        <p:nvSpPr>
          <p:cNvPr id="32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990723" y="1651752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>
              <a:defRPr/>
            </a:pPr>
            <a:r>
              <a:rPr lang="en-US" altLang="zh-CN" sz="8800" b="1" dirty="0" err="1">
                <a:solidFill>
                  <a:srgbClr val="79C24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Khởi</a:t>
            </a:r>
            <a:r>
              <a:rPr lang="en-US" altLang="zh-CN" sz="8800" b="1" dirty="0">
                <a:solidFill>
                  <a:srgbClr val="79C24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8800" b="1" dirty="0" err="1">
                <a:solidFill>
                  <a:srgbClr val="79C24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động</a:t>
            </a:r>
            <a:endParaRPr lang="zh-CN" altLang="en-US" sz="8800" b="1" dirty="0">
              <a:solidFill>
                <a:srgbClr val="79C245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3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567793" y="3108482"/>
            <a:ext cx="6749514" cy="154656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>
              <a:defRPr/>
            </a:pP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TRÒ CHƠI: </a:t>
            </a:r>
          </a:p>
          <a:p>
            <a:pPr algn="ctr">
              <a:defRPr/>
            </a:pP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“AI NHANH AI ĐÚNG”</a:t>
            </a:r>
            <a:endParaRPr lang="zh-CN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408914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91273" y="419878"/>
            <a:ext cx="80989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Thứ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năm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ngày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 25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tháng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 01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năm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 2024</a:t>
            </a:r>
          </a:p>
          <a:p>
            <a:pPr algn="ctr">
              <a:defRPr/>
            </a:pP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Môn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: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Toán</a:t>
            </a: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2596" y="1780611"/>
            <a:ext cx="65687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“Ai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  <p:sp>
        <p:nvSpPr>
          <p:cNvPr id="4" name="Rectangle 3"/>
          <p:cNvSpPr/>
          <p:nvPr/>
        </p:nvSpPr>
        <p:spPr>
          <a:xfrm>
            <a:off x="3895531" y="2710458"/>
            <a:ext cx="311953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2 x 2 = 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4</a:t>
            </a:r>
          </a:p>
          <a:p>
            <a:pPr>
              <a:defRPr/>
            </a:pP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2 x 4 = 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8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 </a:t>
            </a:r>
          </a:p>
          <a:p>
            <a:pPr>
              <a:defRPr/>
            </a:pP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2 x 8 = 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16</a:t>
            </a:r>
          </a:p>
          <a:p>
            <a:pPr>
              <a:defRPr/>
            </a:pP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2 x 7 = 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14</a:t>
            </a:r>
          </a:p>
          <a:p>
            <a:pPr>
              <a:defRPr/>
            </a:pP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2 x 9 = 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18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731106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1033" y="2744721"/>
            <a:ext cx="33345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4400" b="1" dirty="0">
                <a:solidFill>
                  <a:srgbClr val="79C24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KHÁM PHÁ</a:t>
            </a:r>
            <a:endParaRPr lang="zh-CN" altLang="en-US" sz="4400" b="1" dirty="0">
              <a:solidFill>
                <a:srgbClr val="79C245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" name="TextBox 2"/>
          <p:cNvSpPr txBox="1"/>
          <p:nvPr/>
        </p:nvSpPr>
        <p:spPr>
          <a:xfrm rot="10800000" flipH="1" flipV="1">
            <a:off x="3040844" y="487004"/>
            <a:ext cx="68496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Thứ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năm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ngày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 25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tháng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 01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năm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 2024</a:t>
            </a:r>
          </a:p>
          <a:p>
            <a:pPr algn="ctr">
              <a:defRPr/>
            </a:pP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Môn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: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Toán</a:t>
            </a: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  <a:sym typeface="微软雅黑"/>
            </a:endParaRPr>
          </a:p>
          <a:p>
            <a:pPr algn="ctr">
              <a:defRPr/>
            </a:pPr>
            <a:r>
              <a:rPr lang="en-US" altLang="zh-CN" sz="3200" b="1" dirty="0" err="1">
                <a:solidFill>
                  <a:srgbClr val="EF5F5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3200" b="1" dirty="0">
                <a:solidFill>
                  <a:srgbClr val="EF5F5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 43: </a:t>
            </a:r>
            <a:r>
              <a:rPr lang="en-US" altLang="zh-CN" sz="3200" b="1" dirty="0" err="1">
                <a:solidFill>
                  <a:srgbClr val="EF5F5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Bảng</a:t>
            </a:r>
            <a:r>
              <a:rPr lang="en-US" altLang="zh-CN" sz="3200" b="1" dirty="0">
                <a:solidFill>
                  <a:srgbClr val="EF5F5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 chia 2 (</a:t>
            </a:r>
            <a:r>
              <a:rPr lang="en-US" altLang="zh-CN" sz="3200" b="1" dirty="0" err="1">
                <a:solidFill>
                  <a:srgbClr val="EF5F5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tiết</a:t>
            </a:r>
            <a:r>
              <a:rPr lang="en-US" altLang="zh-CN" sz="3200" b="1" dirty="0">
                <a:solidFill>
                  <a:srgbClr val="EF5F5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 1) </a:t>
            </a:r>
            <a:endParaRPr lang="zh-CN" altLang="en-US" sz="3200" b="1" dirty="0">
              <a:solidFill>
                <a:srgbClr val="EF5F5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4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2"/>
            <a:ext cx="2062063" cy="206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9310070" y="3976070"/>
            <a:ext cx="2881229" cy="288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1">
            <a:extLst>
              <a:ext uri="{FF2B5EF4-FFF2-40B4-BE49-F238E27FC236}">
                <a16:creationId xmlns:a16="http://schemas.microsoft.com/office/drawing/2014/main" id="{F91B7652-1A43-4852-AB5E-0C39343DCA52}"/>
              </a:ext>
            </a:extLst>
          </p:cNvPr>
          <p:cNvGrpSpPr/>
          <p:nvPr/>
        </p:nvGrpSpPr>
        <p:grpSpPr>
          <a:xfrm>
            <a:off x="525294" y="4443812"/>
            <a:ext cx="8784075" cy="2258127"/>
            <a:chOff x="-53293" y="2190760"/>
            <a:chExt cx="9211855" cy="2951064"/>
          </a:xfrm>
        </p:grpSpPr>
        <p:pic>
          <p:nvPicPr>
            <p:cNvPr id="7" name="10">
              <a:extLst>
                <a:ext uri="{FF2B5EF4-FFF2-40B4-BE49-F238E27FC236}">
                  <a16:creationId xmlns:a16="http://schemas.microsoft.com/office/drawing/2014/main" id="{CD9DD4C0-AF4B-4FE1-A3E1-388DA0217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8" name="13">
              <a:extLst>
                <a:ext uri="{FF2B5EF4-FFF2-40B4-BE49-F238E27FC236}">
                  <a16:creationId xmlns:a16="http://schemas.microsoft.com/office/drawing/2014/main" id="{4EA58876-3131-4127-8EF3-6DF6D95EF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id="{6CE6C008-AB85-4086-B124-DE7BDF8BE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0408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444932" y="1007706"/>
            <a:ext cx="3680829" cy="179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8C22AA-E178-4A54-83F9-80ECB44368A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05493" y="1535056"/>
            <a:ext cx="5315881" cy="5005703"/>
          </a:xfrm>
          <a:prstGeom prst="rect">
            <a:avLst/>
          </a:prstGeom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id="{50E67994-324A-442A-9A62-743945D005C4}"/>
              </a:ext>
            </a:extLst>
          </p:cNvPr>
          <p:cNvGrpSpPr/>
          <p:nvPr/>
        </p:nvGrpSpPr>
        <p:grpSpPr>
          <a:xfrm>
            <a:off x="910004" y="4097630"/>
            <a:ext cx="7354659" cy="925941"/>
            <a:chOff x="1087785" y="2487203"/>
            <a:chExt cx="7354659" cy="925941"/>
          </a:xfrm>
        </p:grpSpPr>
        <p:sp>
          <p:nvSpPr>
            <p:cNvPr id="75" name="Parallelogram 74">
              <a:extLst>
                <a:ext uri="{FF2B5EF4-FFF2-40B4-BE49-F238E27FC236}">
                  <a16:creationId xmlns:a16="http://schemas.microsoft.com/office/drawing/2014/main" id="{F589AF4C-1998-4275-AF18-AD1305C0A546}"/>
                </a:ext>
              </a:extLst>
            </p:cNvPr>
            <p:cNvSpPr/>
            <p:nvPr/>
          </p:nvSpPr>
          <p:spPr>
            <a:xfrm>
              <a:off x="1087785" y="2487203"/>
              <a:ext cx="7354659" cy="925941"/>
            </a:xfrm>
            <a:prstGeom prst="parallelogram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6767ED3-E563-4F9F-984A-3250FF9C4AF0}"/>
                </a:ext>
              </a:extLst>
            </p:cNvPr>
            <p:cNvGrpSpPr/>
            <p:nvPr/>
          </p:nvGrpSpPr>
          <p:grpSpPr>
            <a:xfrm>
              <a:off x="1491329" y="2626323"/>
              <a:ext cx="1450975" cy="647701"/>
              <a:chOff x="5511800" y="323849"/>
              <a:chExt cx="1450975" cy="647701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D4DF9836-4575-4F0B-BF32-CBAA8F8865B3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6E379048-02E8-45E3-BC53-C3FEA7E5C30E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30CFF111-45ED-41FA-9133-E732400B816F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E9B8A34F-B7FF-412B-8786-46EB7B46F765}"/>
                </a:ext>
              </a:extLst>
            </p:cNvPr>
            <p:cNvGrpSpPr/>
            <p:nvPr/>
          </p:nvGrpSpPr>
          <p:grpSpPr>
            <a:xfrm>
              <a:off x="3187037" y="2626367"/>
              <a:ext cx="1450975" cy="647701"/>
              <a:chOff x="5511800" y="323849"/>
              <a:chExt cx="1450975" cy="647701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3C121132-FC14-4C05-A18A-1EEE54EAA897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AA4F77D6-DB22-471D-98F9-766333583845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85CF4A3D-C259-4263-AC40-E1E2F30E68C2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26F4E5D0-12FB-48A6-8C1F-CB8D9622357E}"/>
                </a:ext>
              </a:extLst>
            </p:cNvPr>
            <p:cNvGrpSpPr/>
            <p:nvPr/>
          </p:nvGrpSpPr>
          <p:grpSpPr>
            <a:xfrm>
              <a:off x="4882745" y="2626323"/>
              <a:ext cx="3147477" cy="647789"/>
              <a:chOff x="5511800" y="323761"/>
              <a:chExt cx="3147477" cy="647789"/>
            </a:xfrm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CCD755F1-3664-4A3B-83EC-B18C31B33EC8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B88927DE-B65F-42A4-8B20-CEE476ABE71D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0D6BC947-6A10-4F0A-AAC8-8C543CA6D1A0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4D852C5C-735F-4899-8E08-677731DFF67C}"/>
                  </a:ext>
                </a:extLst>
              </p:cNvPr>
              <p:cNvSpPr/>
              <p:nvPr/>
            </p:nvSpPr>
            <p:spPr>
              <a:xfrm>
                <a:off x="7208302" y="323761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520D9A20-9BBC-4478-B4D6-B8B74C8FEB8D}"/>
                  </a:ext>
                </a:extLst>
              </p:cNvPr>
              <p:cNvSpPr/>
              <p:nvPr/>
            </p:nvSpPr>
            <p:spPr>
              <a:xfrm>
                <a:off x="7208302" y="323762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C319FFFD-7E40-4F4F-B506-13BE4E8A5F6C}"/>
                  </a:ext>
                </a:extLst>
              </p:cNvPr>
              <p:cNvSpPr/>
              <p:nvPr/>
            </p:nvSpPr>
            <p:spPr>
              <a:xfrm>
                <a:off x="7436901" y="454270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pic>
        <p:nvPicPr>
          <p:cNvPr id="88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6A3C960E-1E46-4694-A176-2483C56BA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011" y="418918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6F041536-4146-428D-94B4-038FB7B09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92" y="4220685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B3065C8C-4E1E-4F9E-8188-97BA68307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953" y="4182387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A6D3C974-D327-495E-8FF5-8D91C1F0F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450" y="417123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CE2F7B18-6A7D-47EC-A76A-76D320A2C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174" y="4151926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2B50F891-2818-4C8F-B0C2-8452061C2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026" y="4161162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1A33BE1C-70E3-4D72-93E5-3A3EAC83A317}"/>
              </a:ext>
            </a:extLst>
          </p:cNvPr>
          <p:cNvSpPr txBox="1"/>
          <p:nvPr/>
        </p:nvSpPr>
        <p:spPr>
          <a:xfrm>
            <a:off x="745078" y="2473549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10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0E6B475D-7898-491E-819E-0D02C7AE4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918" y="4163422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C38CD59-201B-45BD-A06F-ADA035AE2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099" y="414864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TextBox 120">
            <a:extLst>
              <a:ext uri="{FF2B5EF4-FFF2-40B4-BE49-F238E27FC236}">
                <a16:creationId xmlns:a16="http://schemas.microsoft.com/office/drawing/2014/main" id="{07DB1C4E-D8D6-45A8-B39E-5744A2BA5440}"/>
              </a:ext>
            </a:extLst>
          </p:cNvPr>
          <p:cNvSpPr txBox="1"/>
          <p:nvPr/>
        </p:nvSpPr>
        <p:spPr>
          <a:xfrm>
            <a:off x="6847191" y="2028000"/>
            <a:ext cx="41538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đĩa có 2 quả cam, </a:t>
            </a:r>
          </a:p>
          <a:p>
            <a:pPr algn="ctr"/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đĩa có 8 quả cam.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quả cam chia vào các đĩa, mỗi đĩa 2 quả. Được 4 đĩa cam như vậy.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vi-VN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68B8CCCA-E292-4AC4-9D6F-3E6F82FA3313}"/>
                  </a:ext>
                </a:extLst>
              </p:cNvPr>
              <p:cNvSpPr/>
              <p:nvPr/>
            </p:nvSpPr>
            <p:spPr>
              <a:xfrm>
                <a:off x="1214775" y="5387697"/>
                <a:ext cx="2520550" cy="746892"/>
              </a:xfrm>
              <a:prstGeom prst="round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/>
                  <a:t>2 </a:t>
                </a:r>
                <a14:m>
                  <m:oMath xmlns:m="http://schemas.openxmlformats.org/officeDocument/2006/math">
                    <m:r>
                      <a:rPr lang="vi-VN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/>
                  <a:t> 4 = 8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68B8CCCA-E292-4AC4-9D6F-3E6F82FA33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775" y="5387697"/>
                <a:ext cx="2520550" cy="746892"/>
              </a:xfrm>
              <a:prstGeom prst="roundRect">
                <a:avLst/>
              </a:prstGeom>
              <a:blipFill>
                <a:blip r:embed="rId8"/>
                <a:stretch>
                  <a:fillRect t="-3125" b="-21094"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4" name="Parallelogram 123">
            <a:extLst>
              <a:ext uri="{FF2B5EF4-FFF2-40B4-BE49-F238E27FC236}">
                <a16:creationId xmlns:a16="http://schemas.microsoft.com/office/drawing/2014/main" id="{2F0E3C61-B40B-439D-A092-A7481BCE7A32}"/>
              </a:ext>
            </a:extLst>
          </p:cNvPr>
          <p:cNvSpPr/>
          <p:nvPr/>
        </p:nvSpPr>
        <p:spPr>
          <a:xfrm>
            <a:off x="964358" y="4034609"/>
            <a:ext cx="7354659" cy="925941"/>
          </a:xfrm>
          <a:prstGeom prst="parallelogram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E283A75-B96C-4867-A5B2-AB2EF2B21FA2}"/>
              </a:ext>
            </a:extLst>
          </p:cNvPr>
          <p:cNvGrpSpPr/>
          <p:nvPr/>
        </p:nvGrpSpPr>
        <p:grpSpPr>
          <a:xfrm>
            <a:off x="1467552" y="4182387"/>
            <a:ext cx="1450975" cy="647701"/>
            <a:chOff x="4210303" y="5351786"/>
            <a:chExt cx="1450975" cy="647701"/>
          </a:xfrm>
        </p:grpSpPr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DF66A318-6FC0-435B-9EFF-D33DC908E840}"/>
                </a:ext>
              </a:extLst>
            </p:cNvPr>
            <p:cNvSpPr/>
            <p:nvPr/>
          </p:nvSpPr>
          <p:spPr>
            <a:xfrm>
              <a:off x="4210303" y="5351786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6F7B6936-BCBB-40FB-8556-708440253D0D}"/>
                </a:ext>
              </a:extLst>
            </p:cNvPr>
            <p:cNvSpPr/>
            <p:nvPr/>
          </p:nvSpPr>
          <p:spPr>
            <a:xfrm>
              <a:off x="4210303" y="5351787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5C5F6561-CF23-4259-8D17-98D7ECE521EA}"/>
                </a:ext>
              </a:extLst>
            </p:cNvPr>
            <p:cNvSpPr/>
            <p:nvPr/>
          </p:nvSpPr>
          <p:spPr>
            <a:xfrm>
              <a:off x="4438902" y="5482295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DC21CF2-62E4-4A3F-8C45-DA2DA0BFF3F4}"/>
              </a:ext>
            </a:extLst>
          </p:cNvPr>
          <p:cNvGrpSpPr/>
          <p:nvPr/>
        </p:nvGrpSpPr>
        <p:grpSpPr>
          <a:xfrm>
            <a:off x="3057602" y="4171520"/>
            <a:ext cx="1450975" cy="647701"/>
            <a:chOff x="5906011" y="5351830"/>
            <a:chExt cx="1450975" cy="647701"/>
          </a:xfrm>
        </p:grpSpPr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D8B5BB13-7C7F-4DFE-BAB8-A620E9D233E5}"/>
                </a:ext>
              </a:extLst>
            </p:cNvPr>
            <p:cNvSpPr/>
            <p:nvPr/>
          </p:nvSpPr>
          <p:spPr>
            <a:xfrm>
              <a:off x="5906011" y="5351830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9873EF3E-08AD-45A6-8DBB-26225B372CA8}"/>
                </a:ext>
              </a:extLst>
            </p:cNvPr>
            <p:cNvSpPr/>
            <p:nvPr/>
          </p:nvSpPr>
          <p:spPr>
            <a:xfrm>
              <a:off x="5906011" y="5351831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21CEC32D-F4EF-4E9D-BBDB-5E1427B5938F}"/>
                </a:ext>
              </a:extLst>
            </p:cNvPr>
            <p:cNvSpPr/>
            <p:nvPr/>
          </p:nvSpPr>
          <p:spPr>
            <a:xfrm>
              <a:off x="6134610" y="5482339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84D4263-372A-423A-AD64-02E5DC03AAC0}"/>
              </a:ext>
            </a:extLst>
          </p:cNvPr>
          <p:cNvGrpSpPr/>
          <p:nvPr/>
        </p:nvGrpSpPr>
        <p:grpSpPr>
          <a:xfrm>
            <a:off x="4732431" y="4174310"/>
            <a:ext cx="1450975" cy="647701"/>
            <a:chOff x="7601719" y="5351874"/>
            <a:chExt cx="1450975" cy="647701"/>
          </a:xfrm>
        </p:grpSpPr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6633016D-5994-4CFA-8676-DE38B18F3BFA}"/>
                </a:ext>
              </a:extLst>
            </p:cNvPr>
            <p:cNvSpPr/>
            <p:nvPr/>
          </p:nvSpPr>
          <p:spPr>
            <a:xfrm>
              <a:off x="7601719" y="5351874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F0F8E4E8-6C05-42CB-A1DB-7EA8E1635851}"/>
                </a:ext>
              </a:extLst>
            </p:cNvPr>
            <p:cNvSpPr/>
            <p:nvPr/>
          </p:nvSpPr>
          <p:spPr>
            <a:xfrm>
              <a:off x="7601719" y="5351875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E96623D2-EFCB-48B8-B046-BA47CE6CA878}"/>
                </a:ext>
              </a:extLst>
            </p:cNvPr>
            <p:cNvSpPr/>
            <p:nvPr/>
          </p:nvSpPr>
          <p:spPr>
            <a:xfrm>
              <a:off x="7830318" y="5482383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5D25280-6202-4B12-B436-50F5F56FECE7}"/>
              </a:ext>
            </a:extLst>
          </p:cNvPr>
          <p:cNvGrpSpPr/>
          <p:nvPr/>
        </p:nvGrpSpPr>
        <p:grpSpPr>
          <a:xfrm>
            <a:off x="6460622" y="4178581"/>
            <a:ext cx="1450975" cy="647701"/>
            <a:chOff x="9298221" y="5351786"/>
            <a:chExt cx="1450975" cy="647701"/>
          </a:xfrm>
        </p:grpSpPr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8ECB9B2C-AFCF-4029-ABBB-4D596A871A75}"/>
                </a:ext>
              </a:extLst>
            </p:cNvPr>
            <p:cNvSpPr/>
            <p:nvPr/>
          </p:nvSpPr>
          <p:spPr>
            <a:xfrm>
              <a:off x="9298221" y="5351786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12509572-7040-413F-87FC-843A80534215}"/>
                </a:ext>
              </a:extLst>
            </p:cNvPr>
            <p:cNvSpPr/>
            <p:nvPr/>
          </p:nvSpPr>
          <p:spPr>
            <a:xfrm>
              <a:off x="9298221" y="5351787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639421A6-DA21-4414-91B9-4F58F31D72C1}"/>
                </a:ext>
              </a:extLst>
            </p:cNvPr>
            <p:cNvSpPr/>
            <p:nvPr/>
          </p:nvSpPr>
          <p:spPr>
            <a:xfrm>
              <a:off x="9526820" y="5482295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4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A5DBF3EC-1836-45F3-B9A9-B84091BF6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069" y="3015447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62B3FF9-3C97-4EDA-8908-31930C98D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387" y="299194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B2A452DA-A1BB-4686-9FED-22BB807EE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513" y="302051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4D8EB9C7-7641-4B85-95B1-E1BE51BFE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140" y="301544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8358CF05-1D16-4951-9FB5-73AFCDA28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975" y="301544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DD8B4D91-381C-4151-8138-1FBBD9665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197" y="299194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8323AF12-8FAF-4B2E-B92B-E1C4DB320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824" y="299805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92268F51-72A6-4D77-9B50-9D17C16F5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702" y="299805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4645938F-1715-4689-8953-608750287C6A}"/>
              </a:ext>
            </a:extLst>
          </p:cNvPr>
          <p:cNvSpPr/>
          <p:nvPr/>
        </p:nvSpPr>
        <p:spPr>
          <a:xfrm>
            <a:off x="3865505" y="5725974"/>
            <a:ext cx="776183" cy="20431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9" name="Rectangle: Rounded Corners 148">
            <a:extLst>
              <a:ext uri="{FF2B5EF4-FFF2-40B4-BE49-F238E27FC236}">
                <a16:creationId xmlns:a16="http://schemas.microsoft.com/office/drawing/2014/main" id="{EA52B31A-E57A-4186-B722-9F48802E85E1}"/>
              </a:ext>
            </a:extLst>
          </p:cNvPr>
          <p:cNvSpPr/>
          <p:nvPr/>
        </p:nvSpPr>
        <p:spPr>
          <a:xfrm>
            <a:off x="4843457" y="5448022"/>
            <a:ext cx="2520550" cy="74689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/>
              <a:t>8 : 2 = 4</a:t>
            </a:r>
          </a:p>
        </p:txBody>
      </p:sp>
      <p:sp>
        <p:nvSpPr>
          <p:cNvPr id="59" name="TextBox 58"/>
          <p:cNvSpPr txBox="1"/>
          <p:nvPr/>
        </p:nvSpPr>
        <p:spPr>
          <a:xfrm rot="10800000" flipH="1" flipV="1">
            <a:off x="3050175" y="404842"/>
            <a:ext cx="58978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Thứ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năm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ngày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 25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tháng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 01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năm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 2024</a:t>
            </a:r>
          </a:p>
          <a:p>
            <a:pPr algn="ctr">
              <a:defRPr/>
            </a:pP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Môn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: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Toán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  <a:sym typeface="微软雅黑"/>
            </a:endParaRPr>
          </a:p>
          <a:p>
            <a:pPr algn="ctr">
              <a:defRPr/>
            </a:pPr>
            <a:r>
              <a:rPr lang="en-US" altLang="zh-CN" sz="3200" b="1" dirty="0" err="1">
                <a:solidFill>
                  <a:srgbClr val="EF5F5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3200" b="1" dirty="0">
                <a:solidFill>
                  <a:srgbClr val="EF5F5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 43: </a:t>
            </a:r>
            <a:r>
              <a:rPr lang="en-US" altLang="zh-CN" sz="3200" b="1" dirty="0" err="1">
                <a:solidFill>
                  <a:srgbClr val="EF5F5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Bảng</a:t>
            </a:r>
            <a:r>
              <a:rPr lang="en-US" altLang="zh-CN" sz="3200" b="1" dirty="0">
                <a:solidFill>
                  <a:srgbClr val="EF5F5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 chia 2 (</a:t>
            </a:r>
            <a:r>
              <a:rPr lang="en-US" altLang="zh-CN" sz="3200" b="1" dirty="0" err="1">
                <a:solidFill>
                  <a:srgbClr val="EF5F5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tiết</a:t>
            </a:r>
            <a:r>
              <a:rPr lang="en-US" altLang="zh-CN" sz="3200" b="1" dirty="0">
                <a:solidFill>
                  <a:srgbClr val="EF5F5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 1) </a:t>
            </a:r>
            <a:endParaRPr lang="zh-CN" altLang="en-US" sz="3200" b="1" dirty="0">
              <a:solidFill>
                <a:srgbClr val="EF5F5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7.40741E-7 L 0.01901 -0.1391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-6968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81481E-6 L -0.03255 -0.13241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" y="-662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81481E-6 L -0.01315 -0.1324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" y="-662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96296E-6 L -0.06328 -0.13241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-662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-0.05183 -0.13241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" y="-662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-0.10183 -0.13125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91" y="-6574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07407E-6 L -0.09115 -0.12523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57" y="-6273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-0.00104 -0.13912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-0.01667 0.13032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6505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07407E-6 L -0.02135 0.1294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8" y="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7.40741E-7 L 0.02917 0.12824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6412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6 L 0.02279 0.12407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3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"/>
                            </p:stCondLst>
                            <p:childTnLst>
                              <p:par>
                                <p:cTn id="1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6 L 0.06679 0.12615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6296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07407E-6 L 0.05482 0.125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4" y="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 L 0.11159 0.12824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73" y="6412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0 L 0.09362 0.12708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00"/>
                            </p:stCondLst>
                            <p:childTnLst>
                              <p:par>
                                <p:cTn id="1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121" grpId="0" uiExpand="1" build="p"/>
      <p:bldP spid="4" grpId="0" animBg="1"/>
      <p:bldP spid="124" grpId="0" animBg="1"/>
      <p:bldP spid="13" grpId="0" animBg="1"/>
      <p:bldP spid="1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426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chia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136763"/>
                  </p:ext>
                </p:extLst>
              </p:nvPr>
            </p:nvGraphicFramePr>
            <p:xfrm>
              <a:off x="6187219" y="1458325"/>
              <a:ext cx="4416594" cy="49843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148818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267776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359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  <a:r>
                            <a:rPr lang="en-US" sz="2400" dirty="0"/>
                            <a:t> </a:t>
                          </a:r>
                          <a:endParaRPr 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45271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000" dirty="0"/>
                            <a:t>  </a:t>
                          </a:r>
                          <a:r>
                            <a:rPr lang="vi-VN" sz="2000" baseline="0" dirty="0"/>
                            <a:t> </a:t>
                          </a:r>
                          <a:r>
                            <a:rPr lang="vi-VN" sz="20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vi-VN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000" dirty="0"/>
                            <a:t> 1 = 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000" dirty="0"/>
                            <a:t>     2 : 2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45271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= 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dirty="0"/>
                            <a:t>     4 : 2 = </a:t>
                          </a:r>
                          <a:r>
                            <a:rPr lang="en-US" sz="2000" baseline="0" dirty="0"/>
                            <a:t> 2</a:t>
                          </a:r>
                          <a:endParaRPr kumimoji="0" lang="vi-VN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45271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= 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dirty="0"/>
                            <a:t>     6 : 2 = </a:t>
                          </a:r>
                          <a:r>
                            <a:rPr lang="en-US" sz="2000" baseline="0" dirty="0"/>
                            <a:t> 3</a:t>
                          </a:r>
                          <a:endParaRPr kumimoji="0" lang="vi-VN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45271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= 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000" dirty="0"/>
                            <a:t>     8 : 2 = </a:t>
                          </a:r>
                          <a:r>
                            <a:rPr lang="en-US" sz="2000" baseline="0" dirty="0">
                              <a:solidFill>
                                <a:srgbClr val="FF0000"/>
                              </a:solidFill>
                            </a:rPr>
                            <a:t> 4</a:t>
                          </a:r>
                          <a:endParaRPr lang="vi-VN" sz="2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45271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dirty="0"/>
                            <a:t>   10 : 2 = </a:t>
                          </a:r>
                          <a:r>
                            <a:rPr lang="en-US" sz="2000" baseline="0" dirty="0">
                              <a:solidFill>
                                <a:srgbClr val="FF0000"/>
                              </a:solidFill>
                            </a:rPr>
                            <a:t> 5</a:t>
                          </a:r>
                          <a:endParaRPr kumimoji="0" lang="vi-VN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45271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=  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12 : 2 = </a:t>
                          </a:r>
                          <a:r>
                            <a:rPr kumimoji="0" lang="en-US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</a:t>
                          </a:r>
                          <a:endParaRPr kumimoji="0" lang="vi-VN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45271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=  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14 : 2 = </a:t>
                          </a:r>
                          <a:r>
                            <a:rPr kumimoji="0" lang="en-US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</a:t>
                          </a:r>
                          <a:endParaRPr kumimoji="0" lang="vi-VN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45271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=  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16 : 2 = </a:t>
                          </a:r>
                          <a:r>
                            <a:rPr kumimoji="0" lang="en-US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</a:t>
                          </a:r>
                          <a:endParaRPr kumimoji="0" lang="vi-VN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45271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=  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18 : 2 = </a:t>
                          </a:r>
                          <a:r>
                            <a:rPr kumimoji="0" lang="en-US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</a:t>
                          </a:r>
                          <a:endParaRPr kumimoji="0" lang="vi-VN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45271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20 : 2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136763"/>
                  </p:ext>
                </p:extLst>
              </p:nvPr>
            </p:nvGraphicFramePr>
            <p:xfrm>
              <a:off x="6187219" y="1458325"/>
              <a:ext cx="4416594" cy="49843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148818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267776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</a:t>
                          </a:r>
                          <a:r>
                            <a:rPr lang="vi-VN" sz="2400" dirty="0" smtClean="0"/>
                            <a:t>2</a:t>
                          </a:r>
                          <a:r>
                            <a:rPr lang="en-US" sz="2400" dirty="0" smtClean="0"/>
                            <a:t> </a:t>
                          </a:r>
                          <a:endParaRPr 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4527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67" t="-110811" r="-107082" b="-9229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000" dirty="0"/>
                            <a:t>     2 : 2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4527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67" t="-208000" r="-107082" b="-8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dirty="0"/>
                            <a:t>     4 : 2 = </a:t>
                          </a:r>
                          <a:r>
                            <a:rPr lang="en-US" sz="2000" baseline="0" dirty="0" smtClean="0"/>
                            <a:t> 2</a:t>
                          </a:r>
                          <a:endParaRPr kumimoji="0" lang="vi-VN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4527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67" t="-312162" r="-107082" b="-7216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dirty="0"/>
                            <a:t>     6 : 2 = </a:t>
                          </a:r>
                          <a:r>
                            <a:rPr lang="en-US" sz="2000" baseline="0" dirty="0" smtClean="0"/>
                            <a:t> 3</a:t>
                          </a:r>
                          <a:endParaRPr kumimoji="0" lang="vi-VN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4527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67" t="-412162" r="-107082" b="-6216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000" dirty="0"/>
                            <a:t>     8 : 2 = </a:t>
                          </a:r>
                          <a:r>
                            <a:rPr lang="en-US" sz="2000" baseline="0" dirty="0" smtClean="0">
                              <a:solidFill>
                                <a:srgbClr val="FF0000"/>
                              </a:solidFill>
                            </a:rPr>
                            <a:t> 4</a:t>
                          </a:r>
                          <a:endParaRPr lang="vi-VN" sz="2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4527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67" t="-505333" r="-107082" b="-5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dirty="0"/>
                            <a:t>   10 : 2 = </a:t>
                          </a:r>
                          <a:r>
                            <a:rPr lang="en-US" sz="2000" baseline="0" dirty="0" smtClean="0">
                              <a:solidFill>
                                <a:srgbClr val="FF0000"/>
                              </a:solidFill>
                            </a:rPr>
                            <a:t> 5</a:t>
                          </a:r>
                          <a:endParaRPr kumimoji="0" lang="vi-VN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4527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67" t="-613514" r="-107082" b="-4202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12 : 2 = </a:t>
                          </a:r>
                          <a:r>
                            <a:rPr kumimoji="0" lang="en-US" sz="2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</a:t>
                          </a:r>
                          <a:endParaRPr kumimoji="0" lang="vi-VN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4527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67" t="-713514" r="-107082" b="-3202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14 : 2 = </a:t>
                          </a:r>
                          <a:r>
                            <a:rPr kumimoji="0" lang="en-US" sz="2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</a:t>
                          </a:r>
                          <a:endParaRPr kumimoji="0" lang="vi-VN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4527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67" t="-813514" r="-107082" b="-2202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16 : 2 = </a:t>
                          </a:r>
                          <a:r>
                            <a:rPr kumimoji="0" lang="en-US" sz="2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</a:t>
                          </a:r>
                          <a:endParaRPr kumimoji="0" lang="vi-VN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4527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67" t="-901333" r="-107082" b="-11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18 : 2 = </a:t>
                          </a:r>
                          <a:r>
                            <a:rPr kumimoji="0" lang="en-US" sz="2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</a:t>
                          </a:r>
                          <a:endParaRPr kumimoji="0" lang="vi-VN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4527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67" t="-1014865" r="-107082" b="-189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20 : 2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71DD11DB-D470-4BEB-9991-4DB00CB26656}"/>
              </a:ext>
            </a:extLst>
          </p:cNvPr>
          <p:cNvGrpSpPr/>
          <p:nvPr/>
        </p:nvGrpSpPr>
        <p:grpSpPr>
          <a:xfrm>
            <a:off x="336500" y="1738400"/>
            <a:ext cx="3675515" cy="4176292"/>
            <a:chOff x="717451" y="1774566"/>
            <a:chExt cx="3675515" cy="417629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F1E803A-B281-42B8-B33A-7275AFA058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717451" y="1774566"/>
              <a:ext cx="3675515" cy="4176292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28D4157-CC80-47A7-9DC4-6D2AAB700F17}"/>
                </a:ext>
              </a:extLst>
            </p:cNvPr>
            <p:cNvSpPr txBox="1"/>
            <p:nvPr/>
          </p:nvSpPr>
          <p:spPr>
            <a:xfrm>
              <a:off x="1414201" y="2190063"/>
              <a:ext cx="26933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/>
                <a:t>Lập bảng chia 2 từ bảng nhân 2.</a:t>
              </a:r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824CDCF-ADB2-4500-B2AD-579FE9C57700}"/>
              </a:ext>
            </a:extLst>
          </p:cNvPr>
          <p:cNvSpPr/>
          <p:nvPr/>
        </p:nvSpPr>
        <p:spPr>
          <a:xfrm flipH="1">
            <a:off x="9580659" y="3362795"/>
            <a:ext cx="313695" cy="30072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71AC0EC-FA0D-497D-9514-1F580A6E7D6C}"/>
              </a:ext>
            </a:extLst>
          </p:cNvPr>
          <p:cNvSpPr/>
          <p:nvPr/>
        </p:nvSpPr>
        <p:spPr>
          <a:xfrm>
            <a:off x="9623550" y="3783351"/>
            <a:ext cx="325100" cy="30116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0C2C782-8D4D-4BAC-996C-7FACBF6DBCF6}"/>
              </a:ext>
            </a:extLst>
          </p:cNvPr>
          <p:cNvSpPr/>
          <p:nvPr/>
        </p:nvSpPr>
        <p:spPr>
          <a:xfrm>
            <a:off x="9580837" y="4204351"/>
            <a:ext cx="343758" cy="35480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225BAB8-65EF-4BD1-AB70-8C262D47568C}"/>
              </a:ext>
            </a:extLst>
          </p:cNvPr>
          <p:cNvSpPr/>
          <p:nvPr/>
        </p:nvSpPr>
        <p:spPr>
          <a:xfrm>
            <a:off x="9622950" y="4657044"/>
            <a:ext cx="326793" cy="36518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B0ED627-F93B-47EF-9E49-9218569A2437}"/>
              </a:ext>
            </a:extLst>
          </p:cNvPr>
          <p:cNvSpPr/>
          <p:nvPr/>
        </p:nvSpPr>
        <p:spPr>
          <a:xfrm>
            <a:off x="9595344" y="5166769"/>
            <a:ext cx="390424" cy="32231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66A8BF1-6DE8-436D-838F-380CCA4157E8}"/>
              </a:ext>
            </a:extLst>
          </p:cNvPr>
          <p:cNvSpPr/>
          <p:nvPr/>
        </p:nvSpPr>
        <p:spPr>
          <a:xfrm flipH="1">
            <a:off x="9598611" y="5652294"/>
            <a:ext cx="368483" cy="32026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170B5F0-77DA-49A5-BDA2-250EDB60CE05}"/>
              </a:ext>
            </a:extLst>
          </p:cNvPr>
          <p:cNvSpPr/>
          <p:nvPr/>
        </p:nvSpPr>
        <p:spPr>
          <a:xfrm>
            <a:off x="8632172" y="1975302"/>
            <a:ext cx="322733" cy="443650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702FFF4-0548-40A7-B51E-EC10B092392E}"/>
              </a:ext>
            </a:extLst>
          </p:cNvPr>
          <p:cNvSpPr txBox="1"/>
          <p:nvPr/>
        </p:nvSpPr>
        <p:spPr>
          <a:xfrm>
            <a:off x="3431994" y="3426793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58C99D2-60D4-426C-A9C6-9B30C1BC6E69}"/>
              </a:ext>
            </a:extLst>
          </p:cNvPr>
          <p:cNvSpPr txBox="1"/>
          <p:nvPr/>
        </p:nvSpPr>
        <p:spPr>
          <a:xfrm>
            <a:off x="2614296" y="3949288"/>
            <a:ext cx="32033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</a:rPr>
              <a:t>Số bị chia là tích của các phép nhân.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</a:rPr>
              <a:t>Số chia đều là số 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</a:rPr>
              <a:t>Thương là các số tự nhiên tăng dần từ 1 đến 10.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6BA4FC5-4B69-4EB8-9A91-EE9CE7F9BAC4}"/>
              </a:ext>
            </a:extLst>
          </p:cNvPr>
          <p:cNvSpPr/>
          <p:nvPr/>
        </p:nvSpPr>
        <p:spPr>
          <a:xfrm>
            <a:off x="9103390" y="1975302"/>
            <a:ext cx="264521" cy="443650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6DF1AF6-154B-4C86-ACAE-89D2FB89B3F7}"/>
              </a:ext>
            </a:extLst>
          </p:cNvPr>
          <p:cNvSpPr/>
          <p:nvPr/>
        </p:nvSpPr>
        <p:spPr>
          <a:xfrm>
            <a:off x="9528691" y="1956613"/>
            <a:ext cx="549902" cy="443650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TextBox 18"/>
          <p:cNvSpPr txBox="1"/>
          <p:nvPr/>
        </p:nvSpPr>
        <p:spPr>
          <a:xfrm rot="10800000" flipH="1" flipV="1">
            <a:off x="3174278" y="319405"/>
            <a:ext cx="577377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2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Thứ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năm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ngày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 25 </a:t>
            </a:r>
            <a:r>
              <a:rPr lang="en-US" altLang="zh-CN" sz="2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tháng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 01 </a:t>
            </a:r>
            <a:r>
              <a:rPr lang="en-US" altLang="zh-CN" sz="2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năm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 2024</a:t>
            </a:r>
          </a:p>
          <a:p>
            <a:pPr algn="ctr">
              <a:defRPr/>
            </a:pPr>
            <a:r>
              <a:rPr lang="en-US" altLang="zh-CN" sz="2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Môn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: </a:t>
            </a:r>
            <a:r>
              <a:rPr lang="en-US" altLang="zh-CN" sz="2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Toán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  <a:sym typeface="微软雅黑"/>
            </a:endParaRPr>
          </a:p>
          <a:p>
            <a:pPr algn="ctr">
              <a:defRPr/>
            </a:pPr>
            <a:r>
              <a:rPr lang="en-US" altLang="zh-CN" sz="2800" b="1" dirty="0" err="1">
                <a:solidFill>
                  <a:srgbClr val="EF5F5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2800" b="1" dirty="0">
                <a:solidFill>
                  <a:srgbClr val="EF5F5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 43: </a:t>
            </a:r>
            <a:r>
              <a:rPr lang="en-US" altLang="zh-CN" sz="2800" b="1" dirty="0" err="1">
                <a:solidFill>
                  <a:srgbClr val="EF5F5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Bảng</a:t>
            </a:r>
            <a:r>
              <a:rPr lang="en-US" altLang="zh-CN" sz="2800" b="1" dirty="0">
                <a:solidFill>
                  <a:srgbClr val="EF5F5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 chia 2 (</a:t>
            </a:r>
            <a:r>
              <a:rPr lang="en-US" altLang="zh-CN" sz="2800" b="1" dirty="0" err="1">
                <a:solidFill>
                  <a:srgbClr val="EF5F5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tiết</a:t>
            </a:r>
            <a:r>
              <a:rPr lang="en-US" altLang="zh-CN" sz="2800" b="1" dirty="0">
                <a:solidFill>
                  <a:srgbClr val="EF5F5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 1) </a:t>
            </a:r>
            <a:endParaRPr lang="zh-CN" altLang="en-US" sz="2800" b="1" dirty="0">
              <a:solidFill>
                <a:srgbClr val="EF5F5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8874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1" grpId="0" animBg="1"/>
      <p:bldP spid="31" grpId="1" animBg="1"/>
      <p:bldP spid="44" grpId="0" animBg="1"/>
      <p:bldP spid="45" grpId="0" animBg="1"/>
      <p:bldP spid="46" grpId="0" uiExpand="1" build="p"/>
      <p:bldP spid="47" grpId="0" animBg="1"/>
      <p:bldP spid="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10800000" flipH="1" flipV="1">
            <a:off x="3050175" y="395511"/>
            <a:ext cx="58978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Thứ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năm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ngày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 25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tháng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 01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năm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 2024</a:t>
            </a:r>
          </a:p>
          <a:p>
            <a:pPr algn="ctr">
              <a:defRPr/>
            </a:pP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Môn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: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Toán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  <a:sym typeface="微软雅黑"/>
            </a:endParaRPr>
          </a:p>
          <a:p>
            <a:pPr algn="ctr">
              <a:defRPr/>
            </a:pPr>
            <a:r>
              <a:rPr lang="en-US" altLang="zh-CN" sz="3200" b="1" dirty="0" err="1">
                <a:solidFill>
                  <a:srgbClr val="EF5F5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3200" b="1" dirty="0">
                <a:solidFill>
                  <a:srgbClr val="EF5F5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 43: </a:t>
            </a:r>
            <a:r>
              <a:rPr lang="en-US" altLang="zh-CN" sz="3200" b="1" dirty="0" err="1">
                <a:solidFill>
                  <a:srgbClr val="EF5F5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Bảng</a:t>
            </a:r>
            <a:r>
              <a:rPr lang="en-US" altLang="zh-CN" sz="3200" b="1" dirty="0">
                <a:solidFill>
                  <a:srgbClr val="EF5F5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 chia 2 (</a:t>
            </a:r>
            <a:r>
              <a:rPr lang="en-US" altLang="zh-CN" sz="3200" b="1" dirty="0" err="1">
                <a:solidFill>
                  <a:srgbClr val="EF5F5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tiết</a:t>
            </a:r>
            <a:r>
              <a:rPr lang="en-US" altLang="zh-CN" sz="3200" b="1" dirty="0">
                <a:solidFill>
                  <a:srgbClr val="EF5F5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 1) </a:t>
            </a:r>
            <a:endParaRPr lang="zh-CN" altLang="en-US" sz="3200" b="1" dirty="0">
              <a:solidFill>
                <a:srgbClr val="EF5F5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0" name="Picture 4" descr="Không có mô tả.">
            <a:extLst>
              <a:ext uri="{FF2B5EF4-FFF2-40B4-BE49-F238E27FC236}">
                <a16:creationId xmlns:a16="http://schemas.microsoft.com/office/drawing/2014/main" id="{0B5E7805-7B0B-46AA-B18B-64E860DF85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242596" y="860985"/>
            <a:ext cx="3517641" cy="179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6A1B0209-6EA7-45EE-9ED7-ADBA7DEFFE52}"/>
              </a:ext>
            </a:extLst>
          </p:cNvPr>
          <p:cNvSpPr/>
          <p:nvPr/>
        </p:nvSpPr>
        <p:spPr>
          <a:xfrm>
            <a:off x="717526" y="2880364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B3CE889-7A24-41AD-B9F2-80D6ADEFE7FC}"/>
              </a:ext>
            </a:extLst>
          </p:cNvPr>
          <p:cNvGrpSpPr/>
          <p:nvPr/>
        </p:nvGrpSpPr>
        <p:grpSpPr>
          <a:xfrm>
            <a:off x="1492104" y="2880313"/>
            <a:ext cx="1116312" cy="472051"/>
            <a:chOff x="1870518" y="1440653"/>
            <a:chExt cx="1116312" cy="461666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6BC0D11-70C1-4A12-A460-F6DBB0A4166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5" name="Rectangle: Rounded Corners 7">
                <a:extLst>
                  <a:ext uri="{FF2B5EF4-FFF2-40B4-BE49-F238E27FC236}">
                    <a16:creationId xmlns:a16="http://schemas.microsoft.com/office/drawing/2014/main" id="{7BD57A89-B3DB-4236-846F-74471A2F8B82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AA4441F-A418-4D28-BC8A-5450C1D331E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F516629-24C8-484C-BF4F-AF2266D7E4A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7">
                <a:extLst>
                  <a:ext uri="{FF2B5EF4-FFF2-40B4-BE49-F238E27FC236}">
                    <a16:creationId xmlns:a16="http://schemas.microsoft.com/office/drawing/2014/main" id="{EF8C9E29-61CB-4214-AA66-4D0B9FAAFC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95022258"/>
                  </p:ext>
                </p:extLst>
              </p:nvPr>
            </p:nvGraphicFramePr>
            <p:xfrm>
              <a:off x="2814409" y="3327523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7">
                <a:extLst>
                  <a:ext uri="{FF2B5EF4-FFF2-40B4-BE49-F238E27FC236}">
                    <a16:creationId xmlns:a16="http://schemas.microsoft.com/office/drawing/2014/main" id="{EF8C9E29-61CB-4214-AA66-4D0B9FAAFC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95022258"/>
                  </p:ext>
                </p:extLst>
              </p:nvPr>
            </p:nvGraphicFramePr>
            <p:xfrm>
              <a:off x="2814409" y="3327523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717" t="-1523" r="-368817" b="-624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24F2E074-5476-4FF3-8266-A4C213BB281E}"/>
              </a:ext>
            </a:extLst>
          </p:cNvPr>
          <p:cNvSpPr txBox="1"/>
          <p:nvPr/>
        </p:nvSpPr>
        <p:spPr>
          <a:xfrm>
            <a:off x="5624704" y="457325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3CF678-0A1D-42CF-84FD-554F4285DC8D}"/>
              </a:ext>
            </a:extLst>
          </p:cNvPr>
          <p:cNvSpPr txBox="1"/>
          <p:nvPr/>
        </p:nvSpPr>
        <p:spPr>
          <a:xfrm>
            <a:off x="6661543" y="458502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3C7B28-C896-445A-84AA-9E243132C075}"/>
              </a:ext>
            </a:extLst>
          </p:cNvPr>
          <p:cNvSpPr txBox="1"/>
          <p:nvPr/>
        </p:nvSpPr>
        <p:spPr>
          <a:xfrm>
            <a:off x="7698382" y="458502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6CAA9B3-3FB4-4FA5-AA1E-FB539D2A010F}"/>
              </a:ext>
            </a:extLst>
          </p:cNvPr>
          <p:cNvSpPr txBox="1"/>
          <p:nvPr/>
        </p:nvSpPr>
        <p:spPr>
          <a:xfrm>
            <a:off x="8735221" y="457325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02735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451D7E5-3EA3-4BA5-99EB-7F4F74C06D6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91674" y="1962851"/>
            <a:ext cx="6483404" cy="396932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763D36D8-9B87-4523-8F0C-D7362E3F9013}"/>
              </a:ext>
            </a:extLst>
          </p:cNvPr>
          <p:cNvSpPr/>
          <p:nvPr/>
        </p:nvSpPr>
        <p:spPr>
          <a:xfrm>
            <a:off x="1066564" y="263022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8241F6-79CB-4CE8-BFBB-93370766738A}"/>
              </a:ext>
            </a:extLst>
          </p:cNvPr>
          <p:cNvSpPr txBox="1"/>
          <p:nvPr/>
        </p:nvSpPr>
        <p:spPr>
          <a:xfrm>
            <a:off x="1503886" y="2630223"/>
            <a:ext cx="2004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Tính nhẩm.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71CA17C-597E-4C0C-B26F-D4E80C21FA04}"/>
              </a:ext>
            </a:extLst>
          </p:cNvPr>
          <p:cNvSpPr/>
          <p:nvPr/>
        </p:nvSpPr>
        <p:spPr>
          <a:xfrm>
            <a:off x="917511" y="3401658"/>
            <a:ext cx="2286203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prstClr val="black"/>
                </a:solidFill>
              </a:rPr>
              <a:t>  4  :  2 =       </a:t>
            </a:r>
            <a:endParaRPr lang="vi-VN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7648ED4-5EFF-498A-A31F-833EB09631D0}"/>
                  </a:ext>
                </a:extLst>
              </p:cNvPr>
              <p:cNvSpPr/>
              <p:nvPr/>
            </p:nvSpPr>
            <p:spPr>
              <a:xfrm>
                <a:off x="917510" y="3863323"/>
                <a:ext cx="2215671" cy="52322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  </a:t>
                </a:r>
                <a:r>
                  <a:rPr lang="vi-VN" sz="28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prstClr val="black"/>
                    </a:solidFill>
                  </a:rPr>
                  <a:t> 4 =       </a:t>
                </a:r>
                <a:endParaRPr lang="vi-VN" sz="28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7648ED4-5EFF-498A-A31F-833EB09631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510" y="3863323"/>
                <a:ext cx="2215671" cy="523220"/>
              </a:xfrm>
              <a:prstGeom prst="rect">
                <a:avLst/>
              </a:prstGeom>
              <a:blipFill>
                <a:blip r:embed="rId4"/>
                <a:stretch>
                  <a:fillRect t="-12791" r="-4683" b="-31395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6DB67F95-BDED-4122-B138-80E3B5D82FE2}"/>
              </a:ext>
            </a:extLst>
          </p:cNvPr>
          <p:cNvSpPr/>
          <p:nvPr/>
        </p:nvSpPr>
        <p:spPr>
          <a:xfrm>
            <a:off x="917509" y="4332135"/>
            <a:ext cx="2286203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prstClr val="black"/>
                </a:solidFill>
              </a:rPr>
              <a:t>  8  :  2 =       </a:t>
            </a:r>
            <a:endParaRPr lang="vi-VN" sz="28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59A729F-BCA5-4B0D-8945-8E02A3F5B0FB}"/>
              </a:ext>
            </a:extLst>
          </p:cNvPr>
          <p:cNvSpPr/>
          <p:nvPr/>
        </p:nvSpPr>
        <p:spPr>
          <a:xfrm>
            <a:off x="917508" y="4800947"/>
            <a:ext cx="2372765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vi-VN" sz="2800" dirty="0">
                <a:solidFill>
                  <a:prstClr val="black"/>
                </a:solidFill>
              </a:rPr>
              <a:t>10  :  2 =       </a:t>
            </a:r>
            <a:endParaRPr lang="vi-VN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3ECFDCF-03AC-4B5B-9F27-12D1BB584945}"/>
                  </a:ext>
                </a:extLst>
              </p:cNvPr>
              <p:cNvSpPr/>
              <p:nvPr/>
            </p:nvSpPr>
            <p:spPr>
              <a:xfrm>
                <a:off x="917507" y="5269759"/>
                <a:ext cx="2215671" cy="52322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  </a:t>
                </a:r>
                <a:r>
                  <a:rPr lang="vi-VN" sz="28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prstClr val="black"/>
                    </a:solidFill>
                  </a:rPr>
                  <a:t> 5 =       </a:t>
                </a:r>
                <a:endParaRPr lang="vi-VN" sz="28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3ECFDCF-03AC-4B5B-9F27-12D1BB5849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507" y="5269759"/>
                <a:ext cx="2215671" cy="523220"/>
              </a:xfrm>
              <a:prstGeom prst="rect">
                <a:avLst/>
              </a:prstGeom>
              <a:blipFill>
                <a:blip r:embed="rId5"/>
                <a:stretch>
                  <a:fillRect t="-11628" r="-4683" b="-31395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AE1683FE-46F3-43B5-AE9C-9DF1FBA4AE6F}"/>
              </a:ext>
            </a:extLst>
          </p:cNvPr>
          <p:cNvSpPr/>
          <p:nvPr/>
        </p:nvSpPr>
        <p:spPr>
          <a:xfrm>
            <a:off x="3482339" y="3424293"/>
            <a:ext cx="228780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prstClr val="black"/>
                </a:solidFill>
              </a:rPr>
              <a:t>12  :  2 =       </a:t>
            </a:r>
            <a:endParaRPr lang="vi-VN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7A9E79C-F8D3-4F85-880B-B258BB905196}"/>
                  </a:ext>
                </a:extLst>
              </p:cNvPr>
              <p:cNvSpPr/>
              <p:nvPr/>
            </p:nvSpPr>
            <p:spPr>
              <a:xfrm>
                <a:off x="3482338" y="3893105"/>
                <a:ext cx="2130711" cy="52322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:r>
                  <a:rPr lang="vi-VN" sz="28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prstClr val="black"/>
                    </a:solidFill>
                  </a:rPr>
                  <a:t> 7 =       </a:t>
                </a:r>
                <a:endParaRPr lang="vi-VN" sz="28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7A9E79C-F8D3-4F85-880B-B258BB9051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338" y="3893105"/>
                <a:ext cx="2130711" cy="523220"/>
              </a:xfrm>
              <a:prstGeom prst="rect">
                <a:avLst/>
              </a:prstGeom>
              <a:blipFill>
                <a:blip r:embed="rId6"/>
                <a:stretch>
                  <a:fillRect l="-1714" t="-12941" r="-4857" b="-32941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34D2BDCF-69AD-4C8B-84E4-AF74DAEB7C0E}"/>
              </a:ext>
            </a:extLst>
          </p:cNvPr>
          <p:cNvSpPr/>
          <p:nvPr/>
        </p:nvSpPr>
        <p:spPr>
          <a:xfrm>
            <a:off x="3482337" y="4361917"/>
            <a:ext cx="228780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prstClr val="black"/>
                </a:solidFill>
              </a:rPr>
              <a:t>14  :  2 =       </a:t>
            </a:r>
            <a:endParaRPr lang="vi-VN" sz="28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0FCE657-9F7C-4E06-A4D7-C44A96A7843E}"/>
              </a:ext>
            </a:extLst>
          </p:cNvPr>
          <p:cNvSpPr/>
          <p:nvPr/>
        </p:nvSpPr>
        <p:spPr>
          <a:xfrm>
            <a:off x="3482336" y="4830729"/>
            <a:ext cx="228780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prstClr val="black"/>
                </a:solidFill>
              </a:rPr>
              <a:t>20  :  2 =       </a:t>
            </a:r>
            <a:endParaRPr lang="vi-VN" sz="28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8B5BDB1-DF9F-4821-A79E-8782CA3A468A}"/>
              </a:ext>
            </a:extLst>
          </p:cNvPr>
          <p:cNvSpPr/>
          <p:nvPr/>
        </p:nvSpPr>
        <p:spPr>
          <a:xfrm>
            <a:off x="3482335" y="5299541"/>
            <a:ext cx="2257349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 </a:t>
            </a:r>
            <a:r>
              <a:rPr lang="vi-VN" sz="2800" dirty="0">
                <a:solidFill>
                  <a:prstClr val="black"/>
                </a:solidFill>
              </a:rPr>
              <a:t>6  :  2 =       </a:t>
            </a:r>
            <a:endParaRPr lang="vi-VN" sz="28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577F690-914C-4443-BF30-BBA1EFE0EC8B}"/>
              </a:ext>
            </a:extLst>
          </p:cNvPr>
          <p:cNvSpPr txBox="1"/>
          <p:nvPr/>
        </p:nvSpPr>
        <p:spPr>
          <a:xfrm>
            <a:off x="2333397" y="337088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34F8A7-294B-4349-9E55-A4F93411CE01}"/>
              </a:ext>
            </a:extLst>
          </p:cNvPr>
          <p:cNvSpPr txBox="1"/>
          <p:nvPr/>
        </p:nvSpPr>
        <p:spPr>
          <a:xfrm>
            <a:off x="2333396" y="3832370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A868598-127A-454D-828C-3EC2CAB7CFDF}"/>
              </a:ext>
            </a:extLst>
          </p:cNvPr>
          <p:cNvSpPr txBox="1"/>
          <p:nvPr/>
        </p:nvSpPr>
        <p:spPr>
          <a:xfrm>
            <a:off x="2333395" y="4280669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459B933-11B5-453C-8E9E-74D8E7838F53}"/>
              </a:ext>
            </a:extLst>
          </p:cNvPr>
          <p:cNvSpPr txBox="1"/>
          <p:nvPr/>
        </p:nvSpPr>
        <p:spPr>
          <a:xfrm>
            <a:off x="2333394" y="4773908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7C1DAAB-1F69-4633-AA79-3E9498D23964}"/>
              </a:ext>
            </a:extLst>
          </p:cNvPr>
          <p:cNvSpPr txBox="1"/>
          <p:nvPr/>
        </p:nvSpPr>
        <p:spPr>
          <a:xfrm>
            <a:off x="2233205" y="5229047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58C26DC-65E5-40D7-B0C7-C1B177A57174}"/>
              </a:ext>
            </a:extLst>
          </p:cNvPr>
          <p:cNvSpPr txBox="1"/>
          <p:nvPr/>
        </p:nvSpPr>
        <p:spPr>
          <a:xfrm>
            <a:off x="4898225" y="3401658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36B0622-2695-4D99-A450-B74A80B93B9B}"/>
              </a:ext>
            </a:extLst>
          </p:cNvPr>
          <p:cNvSpPr txBox="1"/>
          <p:nvPr/>
        </p:nvSpPr>
        <p:spPr>
          <a:xfrm>
            <a:off x="4798040" y="3841746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7FD9452-0015-4441-A168-9AF156110B8C}"/>
              </a:ext>
            </a:extLst>
          </p:cNvPr>
          <p:cNvSpPr txBox="1"/>
          <p:nvPr/>
        </p:nvSpPr>
        <p:spPr>
          <a:xfrm>
            <a:off x="4898227" y="4334985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FCB7F9C-CFFD-4D55-9B54-0E7800D0B5DF}"/>
              </a:ext>
            </a:extLst>
          </p:cNvPr>
          <p:cNvSpPr txBox="1"/>
          <p:nvPr/>
        </p:nvSpPr>
        <p:spPr>
          <a:xfrm>
            <a:off x="4798038" y="4790124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1B5E2C6-3B10-4D1D-9CC5-762DB92FDFD3}"/>
              </a:ext>
            </a:extLst>
          </p:cNvPr>
          <p:cNvSpPr txBox="1"/>
          <p:nvPr/>
        </p:nvSpPr>
        <p:spPr>
          <a:xfrm>
            <a:off x="4898225" y="5277013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8" name="TextBox 37"/>
          <p:cNvSpPr txBox="1"/>
          <p:nvPr/>
        </p:nvSpPr>
        <p:spPr>
          <a:xfrm rot="10800000" flipH="1" flipV="1">
            <a:off x="3050175" y="333956"/>
            <a:ext cx="58978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Thứ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năm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ngày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 25 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tháng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 01 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năm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 2024</a:t>
            </a:r>
          </a:p>
          <a:p>
            <a:pPr algn="ctr">
              <a:defRPr/>
            </a:pP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Môn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: 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Toán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  <a:sym typeface="微软雅黑"/>
            </a:endParaRPr>
          </a:p>
          <a:p>
            <a:pPr algn="ctr">
              <a:defRPr/>
            </a:pPr>
            <a:r>
              <a:rPr lang="en-US" altLang="zh-CN" sz="3200" b="1" dirty="0" err="1">
                <a:solidFill>
                  <a:srgbClr val="EF5F5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3200" b="1" dirty="0">
                <a:solidFill>
                  <a:srgbClr val="EF5F5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 43: </a:t>
            </a:r>
            <a:r>
              <a:rPr lang="en-US" altLang="zh-CN" sz="3200" b="1" dirty="0" err="1">
                <a:solidFill>
                  <a:srgbClr val="EF5F5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Bảng</a:t>
            </a:r>
            <a:r>
              <a:rPr lang="en-US" altLang="zh-CN" sz="3200" b="1" dirty="0">
                <a:solidFill>
                  <a:srgbClr val="EF5F5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 chia 2 (</a:t>
            </a:r>
            <a:r>
              <a:rPr lang="en-US" altLang="zh-CN" sz="3200" b="1" dirty="0" err="1">
                <a:solidFill>
                  <a:srgbClr val="EF5F5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tiết</a:t>
            </a:r>
            <a:r>
              <a:rPr lang="en-US" altLang="zh-CN" sz="3200" b="1" dirty="0">
                <a:solidFill>
                  <a:srgbClr val="EF5F5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 1) </a:t>
            </a:r>
            <a:endParaRPr lang="zh-CN" altLang="en-US" sz="3200" b="1" dirty="0">
              <a:solidFill>
                <a:srgbClr val="EF5F5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39" name="Picture 4" descr="Không có mô tả.">
            <a:extLst>
              <a:ext uri="{FF2B5EF4-FFF2-40B4-BE49-F238E27FC236}">
                <a16:creationId xmlns:a16="http://schemas.microsoft.com/office/drawing/2014/main" id="{0B5E7805-7B0B-46AA-B18B-64E860DF85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363894" y="1007706"/>
            <a:ext cx="3629608" cy="141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2FA1930A-663F-4B4B-AE7A-3A387ABACF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42843F-2E86-41F2-AF07-CECCE4BB0CA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98055" y="1967079"/>
            <a:ext cx="7436541" cy="368949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CE261F2-A13F-4B1E-B5E2-611DD201FB19}"/>
              </a:ext>
            </a:extLst>
          </p:cNvPr>
          <p:cNvSpPr/>
          <p:nvPr/>
        </p:nvSpPr>
        <p:spPr>
          <a:xfrm>
            <a:off x="899412" y="139085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107DEB-3E87-4450-BF0D-C39AB3AE1BD2}"/>
              </a:ext>
            </a:extLst>
          </p:cNvPr>
          <p:cNvSpPr txBox="1"/>
          <p:nvPr/>
        </p:nvSpPr>
        <p:spPr>
          <a:xfrm>
            <a:off x="1118073" y="1818107"/>
            <a:ext cx="35725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Đàn gà đang ở cạnh đống rơm. Việt cho biết có tất cả 20 cái chân gà. Đố em biết đàn gà đó có bao nhiêu con gà?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3F41A7-6785-4DA6-9B15-FB55A7BBF458}"/>
              </a:ext>
            </a:extLst>
          </p:cNvPr>
          <p:cNvSpPr txBox="1"/>
          <p:nvPr/>
        </p:nvSpPr>
        <p:spPr>
          <a:xfrm>
            <a:off x="1805053" y="3811827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66057E-FBAC-49AC-9B6E-9B97CFB8FDE2}"/>
              </a:ext>
            </a:extLst>
          </p:cNvPr>
          <p:cNvSpPr txBox="1"/>
          <p:nvPr/>
        </p:nvSpPr>
        <p:spPr>
          <a:xfrm>
            <a:off x="406015" y="4859359"/>
            <a:ext cx="5176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Đàn gà đó có số con gà là: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A5F1A9-FFB9-4C67-AEC9-0F760B7C0D8F}"/>
              </a:ext>
            </a:extLst>
          </p:cNvPr>
          <p:cNvSpPr txBox="1"/>
          <p:nvPr/>
        </p:nvSpPr>
        <p:spPr>
          <a:xfrm>
            <a:off x="461671" y="5326056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20 : 2 = 10 (con)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17E3ED-43F0-40F2-AD82-7EF0583F8630}"/>
              </a:ext>
            </a:extLst>
          </p:cNvPr>
          <p:cNvSpPr txBox="1"/>
          <p:nvPr/>
        </p:nvSpPr>
        <p:spPr>
          <a:xfrm>
            <a:off x="1118073" y="5792753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10 con gà.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838E4E-3C10-4CD5-891B-84F310B3EFCE}"/>
              </a:ext>
            </a:extLst>
          </p:cNvPr>
          <p:cNvSpPr txBox="1"/>
          <p:nvPr/>
        </p:nvSpPr>
        <p:spPr>
          <a:xfrm>
            <a:off x="299705" y="4301142"/>
            <a:ext cx="5176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Mỗi con gà có 2 cái chân.</a:t>
            </a:r>
          </a:p>
        </p:txBody>
      </p:sp>
      <p:sp>
        <p:nvSpPr>
          <p:cNvPr id="13" name="TextBox 12"/>
          <p:cNvSpPr txBox="1"/>
          <p:nvPr/>
        </p:nvSpPr>
        <p:spPr>
          <a:xfrm rot="10800000" flipH="1" flipV="1">
            <a:off x="3050175" y="333956"/>
            <a:ext cx="58978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Thứ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năm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ngày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 25 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tháng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 01 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năm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 2024</a:t>
            </a:r>
          </a:p>
          <a:p>
            <a:pPr algn="ctr">
              <a:defRPr/>
            </a:pP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Môn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: 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Toán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  <a:sym typeface="微软雅黑"/>
            </a:endParaRPr>
          </a:p>
          <a:p>
            <a:pPr algn="ctr">
              <a:defRPr/>
            </a:pPr>
            <a:r>
              <a:rPr lang="en-US" altLang="zh-CN" sz="3200" b="1" dirty="0" err="1">
                <a:solidFill>
                  <a:srgbClr val="EF5F5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3200" b="1" dirty="0">
                <a:solidFill>
                  <a:srgbClr val="EF5F5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 43: </a:t>
            </a:r>
            <a:r>
              <a:rPr lang="en-US" altLang="zh-CN" sz="3200" b="1" dirty="0" err="1">
                <a:solidFill>
                  <a:srgbClr val="EF5F5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Bảng</a:t>
            </a:r>
            <a:r>
              <a:rPr lang="en-US" altLang="zh-CN" sz="3200" b="1" dirty="0">
                <a:solidFill>
                  <a:srgbClr val="EF5F5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 chia 2 (</a:t>
            </a:r>
            <a:r>
              <a:rPr lang="en-US" altLang="zh-CN" sz="3200" b="1" dirty="0" err="1">
                <a:solidFill>
                  <a:srgbClr val="EF5F5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tiết</a:t>
            </a:r>
            <a:r>
              <a:rPr lang="en-US" altLang="zh-CN" sz="3200" b="1" dirty="0">
                <a:solidFill>
                  <a:srgbClr val="EF5F5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/>
              </a:rPr>
              <a:t> 1) </a:t>
            </a:r>
            <a:endParaRPr lang="zh-CN" altLang="en-US" sz="3200" b="1" dirty="0">
              <a:solidFill>
                <a:srgbClr val="EF5F5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9976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2660</TotalTime>
  <Words>705</Words>
  <Application>Microsoft Office PowerPoint</Application>
  <PresentationFormat>Widescreen</PresentationFormat>
  <Paragraphs>156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Cambria Math</vt:lpstr>
      <vt:lpstr>Times New Roman</vt:lpstr>
      <vt:lpstr>UTM Alexander</vt:lpstr>
      <vt:lpstr>UTM Avo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AM</cp:lastModifiedBy>
  <cp:revision>222</cp:revision>
  <dcterms:created xsi:type="dcterms:W3CDTF">2021-06-02T01:34:28Z</dcterms:created>
  <dcterms:modified xsi:type="dcterms:W3CDTF">2024-04-19T09:12:28Z</dcterms:modified>
</cp:coreProperties>
</file>